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1"/>
  </p:sldMasterIdLst>
  <p:notesMasterIdLst>
    <p:notesMasterId r:id="rId29"/>
  </p:notesMasterIdLst>
  <p:handoutMasterIdLst>
    <p:handoutMasterId r:id="rId30"/>
  </p:handoutMasterIdLst>
  <p:sldIdLst>
    <p:sldId id="432" r:id="rId2"/>
    <p:sldId id="388" r:id="rId3"/>
    <p:sldId id="381" r:id="rId4"/>
    <p:sldId id="382" r:id="rId5"/>
    <p:sldId id="380" r:id="rId6"/>
    <p:sldId id="383" r:id="rId7"/>
    <p:sldId id="410" r:id="rId8"/>
    <p:sldId id="411" r:id="rId9"/>
    <p:sldId id="412" r:id="rId10"/>
    <p:sldId id="394" r:id="rId11"/>
    <p:sldId id="395" r:id="rId12"/>
    <p:sldId id="396" r:id="rId13"/>
    <p:sldId id="397" r:id="rId14"/>
    <p:sldId id="390" r:id="rId15"/>
    <p:sldId id="400" r:id="rId16"/>
    <p:sldId id="423" r:id="rId17"/>
    <p:sldId id="422" r:id="rId18"/>
    <p:sldId id="424" r:id="rId19"/>
    <p:sldId id="425" r:id="rId20"/>
    <p:sldId id="393" r:id="rId21"/>
    <p:sldId id="429" r:id="rId22"/>
    <p:sldId id="399" r:id="rId23"/>
    <p:sldId id="413" r:id="rId24"/>
    <p:sldId id="409" r:id="rId25"/>
    <p:sldId id="408" r:id="rId26"/>
    <p:sldId id="414" r:id="rId27"/>
    <p:sldId id="431" r:id="rId28"/>
  </p:sldIdLst>
  <p:sldSz cx="9144000" cy="6858000" type="screen4x3"/>
  <p:notesSz cx="7102475" cy="102346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66CC"/>
    <a:srgbClr val="418FDE"/>
    <a:srgbClr val="0099CC"/>
    <a:srgbClr val="FF0000"/>
    <a:srgbClr val="0000FF"/>
    <a:srgbClr val="3333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3589" autoAdjust="0"/>
  </p:normalViewPr>
  <p:slideViewPr>
    <p:cSldViewPr>
      <p:cViewPr varScale="1">
        <p:scale>
          <a:sx n="56" d="100"/>
          <a:sy n="56" d="100"/>
        </p:scale>
        <p:origin x="5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4CCF8"/>
            </a:solidFill>
          </c:spPr>
          <c:invertIfNegative val="0"/>
          <c:cat>
            <c:strRef>
              <c:f>'C02VAN_vakiluku1971130225095215'!$D$79:$D$87</c:f>
              <c:strCache>
                <c:ptCount val="9"/>
                <c:pt idx="0">
                  <c:v>Jokivarsi</c:v>
                </c:pt>
                <c:pt idx="1">
                  <c:v>Vierumäki</c:v>
                </c:pt>
                <c:pt idx="2">
                  <c:v>Vallinoja</c:v>
                </c:pt>
                <c:pt idx="3">
                  <c:v>Matari</c:v>
                </c:pt>
                <c:pt idx="4">
                  <c:v>Leppäkorpi</c:v>
                </c:pt>
                <c:pt idx="5">
                  <c:v>Mikkola</c:v>
                </c:pt>
                <c:pt idx="6">
                  <c:v>Nikinmäki</c:v>
                </c:pt>
                <c:pt idx="7">
                  <c:v>Metsola</c:v>
                </c:pt>
                <c:pt idx="8">
                  <c:v>Korso</c:v>
                </c:pt>
              </c:strCache>
            </c:strRef>
          </c:cat>
          <c:val>
            <c:numRef>
              <c:f>'C02VAN_vakiluku1971130225095215'!$E$79:$E$87</c:f>
              <c:numCache>
                <c:formatCode>General</c:formatCode>
                <c:ptCount val="9"/>
                <c:pt idx="0">
                  <c:v>1332</c:v>
                </c:pt>
                <c:pt idx="1">
                  <c:v>1426</c:v>
                </c:pt>
                <c:pt idx="2">
                  <c:v>1732</c:v>
                </c:pt>
                <c:pt idx="3">
                  <c:v>2312</c:v>
                </c:pt>
                <c:pt idx="4">
                  <c:v>2502</c:v>
                </c:pt>
                <c:pt idx="5">
                  <c:v>2956</c:v>
                </c:pt>
                <c:pt idx="6">
                  <c:v>3644</c:v>
                </c:pt>
                <c:pt idx="7">
                  <c:v>6291</c:v>
                </c:pt>
                <c:pt idx="8">
                  <c:v>7378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56-49CC-A267-04A8F2D11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19928096"/>
        <c:axId val="219924176"/>
      </c:barChart>
      <c:catAx>
        <c:axId val="219928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9924176"/>
        <c:crosses val="autoZero"/>
        <c:auto val="1"/>
        <c:lblAlgn val="ctr"/>
        <c:lblOffset val="100"/>
        <c:noMultiLvlLbl val="0"/>
      </c:catAx>
      <c:valAx>
        <c:axId val="2199241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väestön määrä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1992809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1600">
          <a:latin typeface="+mn-lt"/>
          <a:ea typeface="Tahoma" pitchFamily="34" charset="0"/>
          <a:cs typeface="Tahoma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4CCF8"/>
            </a:solidFill>
          </c:spPr>
          <c:invertIfNegative val="0"/>
          <c:cat>
            <c:strRef>
              <c:f>'C02VAN_vakiluku1971130225095215'!$E$96:$E$104</c:f>
              <c:strCache>
                <c:ptCount val="9"/>
                <c:pt idx="0">
                  <c:v>Jokivarsi</c:v>
                </c:pt>
                <c:pt idx="1">
                  <c:v>Leppäkorpi</c:v>
                </c:pt>
                <c:pt idx="2">
                  <c:v>Nikinmäki</c:v>
                </c:pt>
                <c:pt idx="3">
                  <c:v>Matari</c:v>
                </c:pt>
                <c:pt idx="4">
                  <c:v>Vierumäki</c:v>
                </c:pt>
                <c:pt idx="5">
                  <c:v>Vallinoja</c:v>
                </c:pt>
                <c:pt idx="6">
                  <c:v>Korso</c:v>
                </c:pt>
                <c:pt idx="7">
                  <c:v>Metsola</c:v>
                </c:pt>
                <c:pt idx="8">
                  <c:v>Mikkola</c:v>
                </c:pt>
              </c:strCache>
            </c:strRef>
          </c:cat>
          <c:val>
            <c:numRef>
              <c:f>'C02VAN_vakiluku1971130225095215'!$H$96:$H$104</c:f>
              <c:numCache>
                <c:formatCode>0.0</c:formatCode>
                <c:ptCount val="9"/>
                <c:pt idx="0">
                  <c:v>3.9789789789789789</c:v>
                </c:pt>
                <c:pt idx="1">
                  <c:v>4.9960031974420467</c:v>
                </c:pt>
                <c:pt idx="2">
                  <c:v>5.6805708013172342</c:v>
                </c:pt>
                <c:pt idx="3">
                  <c:v>5.9256055363321796</c:v>
                </c:pt>
                <c:pt idx="4">
                  <c:v>8.5553997194950906</c:v>
                </c:pt>
                <c:pt idx="5">
                  <c:v>11.720554272517321</c:v>
                </c:pt>
                <c:pt idx="6">
                  <c:v>15.546218487394958</c:v>
                </c:pt>
                <c:pt idx="7">
                  <c:v>17.087903353997774</c:v>
                </c:pt>
                <c:pt idx="8">
                  <c:v>28.416779431664413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8E-4710-85C7-2158D467B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927312"/>
        <c:axId val="219928880"/>
      </c:barChart>
      <c:catAx>
        <c:axId val="21992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9928880"/>
        <c:crosses val="autoZero"/>
        <c:auto val="1"/>
        <c:lblAlgn val="ctr"/>
        <c:lblOffset val="100"/>
        <c:noMultiLvlLbl val="0"/>
      </c:catAx>
      <c:valAx>
        <c:axId val="2199288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osuus väestöstä,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1992731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1600">
          <a:latin typeface="+mn-lt"/>
          <a:ea typeface="Tahoma" pitchFamily="34" charset="0"/>
          <a:cs typeface="Tahoma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'C02VAN_vakiluku1971130225095215'!$C$115</c:f>
              <c:strCache>
                <c:ptCount val="1"/>
                <c:pt idx="0">
                  <c:v>Vantaa</c:v>
                </c:pt>
              </c:strCache>
            </c:strRef>
          </c:tx>
          <c:spPr>
            <a:solidFill>
              <a:srgbClr val="60C659"/>
            </a:solidFill>
          </c:spPr>
          <c:invertIfNegative val="0"/>
          <c:cat>
            <c:strRef>
              <c:f>'C02VAN_vakiluku1971130225095215'!$D$114:$I$114</c:f>
              <c:strCache>
                <c:ptCount val="6"/>
                <c:pt idx="0">
                  <c:v>0-6-vuotiaat</c:v>
                </c:pt>
                <c:pt idx="1">
                  <c:v>7-15-vuotiaat</c:v>
                </c:pt>
                <c:pt idx="2">
                  <c:v>16-29-vuotiaat</c:v>
                </c:pt>
                <c:pt idx="3">
                  <c:v>30-64-vuotiaat</c:v>
                </c:pt>
                <c:pt idx="4">
                  <c:v>65-74-vuotiaat</c:v>
                </c:pt>
                <c:pt idx="5">
                  <c:v>75+-vuotiaat</c:v>
                </c:pt>
              </c:strCache>
            </c:strRef>
          </c:cat>
          <c:val>
            <c:numRef>
              <c:f>'C02VAN_vakiluku1971130225095215'!$D$115:$I$115</c:f>
              <c:numCache>
                <c:formatCode>0.0</c:formatCode>
                <c:ptCount val="6"/>
                <c:pt idx="0">
                  <c:v>8.7290603667202529</c:v>
                </c:pt>
                <c:pt idx="1">
                  <c:v>10.439178956687867</c:v>
                </c:pt>
                <c:pt idx="2">
                  <c:v>18.055031336641736</c:v>
                </c:pt>
                <c:pt idx="3">
                  <c:v>47.976980965028773</c:v>
                </c:pt>
                <c:pt idx="4">
                  <c:v>9.4168355816500071</c:v>
                </c:pt>
                <c:pt idx="5">
                  <c:v>5.382912793271359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C4-4170-9484-FDBCA8E18C4E}"/>
            </c:ext>
          </c:extLst>
        </c:ser>
        <c:ser>
          <c:idx val="1"/>
          <c:order val="1"/>
          <c:tx>
            <c:strRef>
              <c:f>'C02VAN_vakiluku1971130225095215'!$C$116</c:f>
              <c:strCache>
                <c:ptCount val="1"/>
                <c:pt idx="0">
                  <c:v>Korso</c:v>
                </c:pt>
              </c:strCache>
            </c:strRef>
          </c:tx>
          <c:spPr>
            <a:solidFill>
              <a:srgbClr val="3F92CF"/>
            </a:solidFill>
          </c:spPr>
          <c:invertIfNegative val="0"/>
          <c:cat>
            <c:strRef>
              <c:f>'C02VAN_vakiluku1971130225095215'!$D$114:$I$114</c:f>
              <c:strCache>
                <c:ptCount val="6"/>
                <c:pt idx="0">
                  <c:v>0-6-vuotiaat</c:v>
                </c:pt>
                <c:pt idx="1">
                  <c:v>7-15-vuotiaat</c:v>
                </c:pt>
                <c:pt idx="2">
                  <c:v>16-29-vuotiaat</c:v>
                </c:pt>
                <c:pt idx="3">
                  <c:v>30-64-vuotiaat</c:v>
                </c:pt>
                <c:pt idx="4">
                  <c:v>65-74-vuotiaat</c:v>
                </c:pt>
                <c:pt idx="5">
                  <c:v>75+-vuotiaat</c:v>
                </c:pt>
              </c:strCache>
            </c:strRef>
          </c:cat>
          <c:val>
            <c:numRef>
              <c:f>'C02VAN_vakiluku1971130225095215'!$D$116:$I$116</c:f>
              <c:numCache>
                <c:formatCode>0.0</c:formatCode>
                <c:ptCount val="6"/>
                <c:pt idx="0">
                  <c:v>9.133331079024785</c:v>
                </c:pt>
                <c:pt idx="1">
                  <c:v>13.373685456328406</c:v>
                </c:pt>
                <c:pt idx="2">
                  <c:v>16.359517127109186</c:v>
                </c:pt>
                <c:pt idx="3">
                  <c:v>49.514760085212863</c:v>
                </c:pt>
                <c:pt idx="4">
                  <c:v>8.6835965238562203</c:v>
                </c:pt>
                <c:pt idx="5">
                  <c:v>4.1084773272917863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C4-4170-9484-FDBCA8E18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19927704"/>
        <c:axId val="219921432"/>
      </c:barChart>
      <c:catAx>
        <c:axId val="219927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9921432"/>
        <c:crosses val="autoZero"/>
        <c:auto val="1"/>
        <c:lblAlgn val="ctr"/>
        <c:lblOffset val="100"/>
        <c:noMultiLvlLbl val="0"/>
      </c:catAx>
      <c:valAx>
        <c:axId val="2199214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osuus väestöstä,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19927704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1600">
          <a:latin typeface="+mn-lt"/>
          <a:ea typeface="Tahoma" pitchFamily="34" charset="0"/>
          <a:cs typeface="Tahoma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'C01VAN_Muuttoliike1302260717361'!$A$64</c:f>
              <c:strCache>
                <c:ptCount val="1"/>
                <c:pt idx="0">
                  <c:v>Vantaa</c:v>
                </c:pt>
              </c:strCache>
            </c:strRef>
          </c:tx>
          <c:spPr>
            <a:solidFill>
              <a:srgbClr val="60C659"/>
            </a:solidFill>
          </c:spPr>
          <c:invertIfNegative val="0"/>
          <c:cat>
            <c:strRef>
              <c:f>'C01VAN_Muuttoliike1302260717361'!$B$63:$Q$63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'C01VAN_Muuttoliike1302260717361'!$B$64:$Q$64</c:f>
              <c:numCache>
                <c:formatCode>General</c:formatCode>
                <c:ptCount val="16"/>
                <c:pt idx="0">
                  <c:v>608</c:v>
                </c:pt>
                <c:pt idx="1">
                  <c:v>-46</c:v>
                </c:pt>
                <c:pt idx="2">
                  <c:v>580</c:v>
                </c:pt>
                <c:pt idx="3">
                  <c:v>646</c:v>
                </c:pt>
                <c:pt idx="4">
                  <c:v>-190</c:v>
                </c:pt>
                <c:pt idx="5">
                  <c:v>340</c:v>
                </c:pt>
                <c:pt idx="6">
                  <c:v>742</c:v>
                </c:pt>
                <c:pt idx="7">
                  <c:v>1211</c:v>
                </c:pt>
                <c:pt idx="8">
                  <c:v>1045</c:v>
                </c:pt>
                <c:pt idx="9">
                  <c:v>499</c:v>
                </c:pt>
                <c:pt idx="10">
                  <c:v>845</c:v>
                </c:pt>
                <c:pt idx="11">
                  <c:v>1282</c:v>
                </c:pt>
                <c:pt idx="12">
                  <c:v>855</c:v>
                </c:pt>
                <c:pt idx="13">
                  <c:v>1451</c:v>
                </c:pt>
                <c:pt idx="14">
                  <c:v>1281</c:v>
                </c:pt>
                <c:pt idx="15">
                  <c:v>2720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B-46BB-88D3-9D26D53CAB9D}"/>
            </c:ext>
          </c:extLst>
        </c:ser>
        <c:ser>
          <c:idx val="1"/>
          <c:order val="1"/>
          <c:tx>
            <c:strRef>
              <c:f>'C01VAN_Muuttoliike1302260717361'!$A$65</c:f>
              <c:strCache>
                <c:ptCount val="1"/>
                <c:pt idx="0">
                  <c:v>Korson suuralue</c:v>
                </c:pt>
              </c:strCache>
            </c:strRef>
          </c:tx>
          <c:spPr>
            <a:solidFill>
              <a:srgbClr val="3F92CF"/>
            </a:solidFill>
          </c:spPr>
          <c:invertIfNegative val="0"/>
          <c:cat>
            <c:strRef>
              <c:f>'C01VAN_Muuttoliike1302260717361'!$B$63:$Q$63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'C01VAN_Muuttoliike1302260717361'!$B$65:$Q$65</c:f>
              <c:numCache>
                <c:formatCode>General</c:formatCode>
                <c:ptCount val="16"/>
                <c:pt idx="0">
                  <c:v>91</c:v>
                </c:pt>
                <c:pt idx="1">
                  <c:v>140</c:v>
                </c:pt>
                <c:pt idx="2">
                  <c:v>144</c:v>
                </c:pt>
                <c:pt idx="3">
                  <c:v>358</c:v>
                </c:pt>
                <c:pt idx="4">
                  <c:v>51</c:v>
                </c:pt>
                <c:pt idx="5">
                  <c:v>215</c:v>
                </c:pt>
                <c:pt idx="6">
                  <c:v>202</c:v>
                </c:pt>
                <c:pt idx="7">
                  <c:v>405</c:v>
                </c:pt>
                <c:pt idx="8">
                  <c:v>199</c:v>
                </c:pt>
                <c:pt idx="9">
                  <c:v>5</c:v>
                </c:pt>
                <c:pt idx="10">
                  <c:v>-149</c:v>
                </c:pt>
                <c:pt idx="11">
                  <c:v>97</c:v>
                </c:pt>
                <c:pt idx="12">
                  <c:v>-54</c:v>
                </c:pt>
                <c:pt idx="13">
                  <c:v>-109</c:v>
                </c:pt>
                <c:pt idx="14">
                  <c:v>28</c:v>
                </c:pt>
                <c:pt idx="15">
                  <c:v>-383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DB-46BB-88D3-9D26D53CA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924568"/>
        <c:axId val="219922216"/>
      </c:barChart>
      <c:catAx>
        <c:axId val="219924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fi-FI"/>
          </a:p>
        </c:txPr>
        <c:crossAx val="219922216"/>
        <c:crosses val="autoZero"/>
        <c:auto val="1"/>
        <c:lblAlgn val="ctr"/>
        <c:lblOffset val="100"/>
        <c:noMultiLvlLbl val="0"/>
      </c:catAx>
      <c:valAx>
        <c:axId val="219922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nettomuuttajia, lkm</a:t>
                </a:r>
              </a:p>
            </c:rich>
          </c:tx>
          <c:overlay val="0"/>
        </c:title>
        <c:numFmt formatCode="#,##0_ ;[Red]\-#,##0\ " sourceLinked="0"/>
        <c:majorTickMark val="out"/>
        <c:minorTickMark val="none"/>
        <c:tickLblPos val="nextTo"/>
        <c:crossAx val="21992456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1600">
          <a:latin typeface="+mn-lt"/>
          <a:ea typeface="Tahoma" pitchFamily="34" charset="0"/>
          <a:cs typeface="Tahoma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20263153380339"/>
          <c:y val="3.0536417322834644E-2"/>
          <c:w val="0.83986520680013033"/>
          <c:h val="0.893446358267716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'C01VAN_Muuttoliike1302260717361'!$D$198</c:f>
              <c:strCache>
                <c:ptCount val="1"/>
                <c:pt idx="0">
                  <c:v>Yhden asunnon talot</c:v>
                </c:pt>
              </c:strCache>
            </c:strRef>
          </c:tx>
          <c:spPr>
            <a:solidFill>
              <a:srgbClr val="4A7829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'C01VAN_Muuttoliike1302260717361'!$E$196:$T$196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'C01VAN_Muuttoliike1302260717361'!$E$198:$T$198</c:f>
              <c:numCache>
                <c:formatCode>General</c:formatCode>
                <c:ptCount val="16"/>
                <c:pt idx="0">
                  <c:v>71</c:v>
                </c:pt>
                <c:pt idx="1">
                  <c:v>70</c:v>
                </c:pt>
                <c:pt idx="2">
                  <c:v>73</c:v>
                </c:pt>
                <c:pt idx="3">
                  <c:v>95</c:v>
                </c:pt>
                <c:pt idx="4">
                  <c:v>106</c:v>
                </c:pt>
                <c:pt idx="5">
                  <c:v>98</c:v>
                </c:pt>
                <c:pt idx="6">
                  <c:v>91</c:v>
                </c:pt>
                <c:pt idx="7">
                  <c:v>135</c:v>
                </c:pt>
                <c:pt idx="8">
                  <c:v>117</c:v>
                </c:pt>
                <c:pt idx="9">
                  <c:v>60</c:v>
                </c:pt>
                <c:pt idx="10">
                  <c:v>74</c:v>
                </c:pt>
                <c:pt idx="11">
                  <c:v>66</c:v>
                </c:pt>
                <c:pt idx="12">
                  <c:v>65</c:v>
                </c:pt>
                <c:pt idx="13">
                  <c:v>46</c:v>
                </c:pt>
                <c:pt idx="14">
                  <c:v>31</c:v>
                </c:pt>
                <c:pt idx="1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E2-4296-B730-22ACB80DA922}"/>
            </c:ext>
          </c:extLst>
        </c:ser>
        <c:ser>
          <c:idx val="1"/>
          <c:order val="1"/>
          <c:tx>
            <c:strRef>
              <c:f>'C01VAN_Muuttoliike1302260717361'!$D$199</c:f>
              <c:strCache>
                <c:ptCount val="1"/>
                <c:pt idx="0">
                  <c:v>Muut erilliset pientalot</c:v>
                </c:pt>
              </c:strCache>
            </c:strRef>
          </c:tx>
          <c:spPr>
            <a:solidFill>
              <a:srgbClr val="60C659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'C01VAN_Muuttoliike1302260717361'!$E$196:$T$196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'C01VAN_Muuttoliike1302260717361'!$E$199:$T$199</c:f>
              <c:numCache>
                <c:formatCode>General</c:formatCode>
                <c:ptCount val="16"/>
                <c:pt idx="0">
                  <c:v>42</c:v>
                </c:pt>
                <c:pt idx="1">
                  <c:v>44</c:v>
                </c:pt>
                <c:pt idx="2">
                  <c:v>83</c:v>
                </c:pt>
                <c:pt idx="3">
                  <c:v>48</c:v>
                </c:pt>
                <c:pt idx="4">
                  <c:v>54</c:v>
                </c:pt>
                <c:pt idx="5">
                  <c:v>38</c:v>
                </c:pt>
                <c:pt idx="6">
                  <c:v>48</c:v>
                </c:pt>
                <c:pt idx="7">
                  <c:v>101</c:v>
                </c:pt>
                <c:pt idx="8">
                  <c:v>28</c:v>
                </c:pt>
                <c:pt idx="9">
                  <c:v>9</c:v>
                </c:pt>
                <c:pt idx="10">
                  <c:v>18</c:v>
                </c:pt>
                <c:pt idx="11">
                  <c:v>37</c:v>
                </c:pt>
                <c:pt idx="12">
                  <c:v>34</c:v>
                </c:pt>
                <c:pt idx="13">
                  <c:v>32</c:v>
                </c:pt>
                <c:pt idx="14">
                  <c:v>34</c:v>
                </c:pt>
                <c:pt idx="1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E2-4296-B730-22ACB80DA922}"/>
            </c:ext>
          </c:extLst>
        </c:ser>
        <c:ser>
          <c:idx val="2"/>
          <c:order val="2"/>
          <c:tx>
            <c:strRef>
              <c:f>'C01VAN_Muuttoliike1302260717361'!$D$200</c:f>
              <c:strCache>
                <c:ptCount val="1"/>
                <c:pt idx="0">
                  <c:v>Rivi- tai ketjutalot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'C01VAN_Muuttoliike1302260717361'!$E$196:$T$196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'C01VAN_Muuttoliike1302260717361'!$E$200:$T$200</c:f>
              <c:numCache>
                <c:formatCode>General</c:formatCode>
                <c:ptCount val="16"/>
                <c:pt idx="0">
                  <c:v>113</c:v>
                </c:pt>
                <c:pt idx="1">
                  <c:v>71</c:v>
                </c:pt>
                <c:pt idx="2">
                  <c:v>5</c:v>
                </c:pt>
                <c:pt idx="3">
                  <c:v>54</c:v>
                </c:pt>
                <c:pt idx="4">
                  <c:v>19</c:v>
                </c:pt>
                <c:pt idx="5">
                  <c:v>3</c:v>
                </c:pt>
                <c:pt idx="6">
                  <c:v>4</c:v>
                </c:pt>
                <c:pt idx="7">
                  <c:v>38</c:v>
                </c:pt>
                <c:pt idx="8">
                  <c:v>3</c:v>
                </c:pt>
                <c:pt idx="9">
                  <c:v>0</c:v>
                </c:pt>
                <c:pt idx="10">
                  <c:v>8</c:v>
                </c:pt>
                <c:pt idx="11">
                  <c:v>4</c:v>
                </c:pt>
                <c:pt idx="12">
                  <c:v>14</c:v>
                </c:pt>
                <c:pt idx="13">
                  <c:v>13</c:v>
                </c:pt>
                <c:pt idx="14">
                  <c:v>31</c:v>
                </c:pt>
                <c:pt idx="1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E2-4296-B730-22ACB80DA922}"/>
            </c:ext>
          </c:extLst>
        </c:ser>
        <c:ser>
          <c:idx val="3"/>
          <c:order val="3"/>
          <c:tx>
            <c:strRef>
              <c:f>'C01VAN_Muuttoliike1302260717361'!$D$201</c:f>
              <c:strCache>
                <c:ptCount val="1"/>
                <c:pt idx="0">
                  <c:v>Asuinkerrostalot</c:v>
                </c:pt>
              </c:strCache>
            </c:strRef>
          </c:tx>
          <c:spPr>
            <a:solidFill>
              <a:srgbClr val="D9D9D6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'C01VAN_Muuttoliike1302260717361'!$E$196:$T$196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'C01VAN_Muuttoliike1302260717361'!$E$201:$T$201</c:f>
              <c:numCache>
                <c:formatCode>General</c:formatCode>
                <c:ptCount val="16"/>
                <c:pt idx="0">
                  <c:v>0</c:v>
                </c:pt>
                <c:pt idx="1">
                  <c:v>38</c:v>
                </c:pt>
                <c:pt idx="2">
                  <c:v>170</c:v>
                </c:pt>
                <c:pt idx="3">
                  <c:v>262</c:v>
                </c:pt>
                <c:pt idx="4">
                  <c:v>100</c:v>
                </c:pt>
                <c:pt idx="5">
                  <c:v>202</c:v>
                </c:pt>
                <c:pt idx="6">
                  <c:v>114</c:v>
                </c:pt>
                <c:pt idx="7">
                  <c:v>0</c:v>
                </c:pt>
                <c:pt idx="8">
                  <c:v>40</c:v>
                </c:pt>
                <c:pt idx="9">
                  <c:v>0</c:v>
                </c:pt>
                <c:pt idx="10">
                  <c:v>10</c:v>
                </c:pt>
                <c:pt idx="11">
                  <c:v>39</c:v>
                </c:pt>
                <c:pt idx="12">
                  <c:v>19</c:v>
                </c:pt>
                <c:pt idx="13">
                  <c:v>6</c:v>
                </c:pt>
                <c:pt idx="14">
                  <c:v>37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E2-4296-B730-22ACB80DA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219923392"/>
        <c:axId val="219923784"/>
      </c:barChart>
      <c:catAx>
        <c:axId val="2199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19923784"/>
        <c:crosses val="autoZero"/>
        <c:auto val="1"/>
        <c:lblAlgn val="ctr"/>
        <c:lblOffset val="100"/>
        <c:noMultiLvlLbl val="0"/>
      </c:catAx>
      <c:valAx>
        <c:axId val="219923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valmistuneita asuntoja</a:t>
                </a:r>
              </a:p>
            </c:rich>
          </c:tx>
          <c:layout>
            <c:manualLayout>
              <c:xMode val="edge"/>
              <c:yMode val="edge"/>
              <c:x val="1.8634205650764239E-2"/>
              <c:y val="0.30608251312335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923392"/>
        <c:crosses val="autoZero"/>
        <c:crossBetween val="between"/>
      </c:valAx>
      <c:spPr>
        <a:ln>
          <a:solidFill>
            <a:srgbClr val="C0C0C0"/>
          </a:solidFill>
        </a:ln>
      </c:spPr>
    </c:plotArea>
    <c:legend>
      <c:legendPos val="r"/>
      <c:layout>
        <c:manualLayout>
          <c:xMode val="edge"/>
          <c:yMode val="edge"/>
          <c:x val="0.51810487537097083"/>
          <c:y val="0.13282578740157483"/>
          <c:w val="0.2989794157674735"/>
          <c:h val="0.209348425196850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</c:spPr>
  <c:txPr>
    <a:bodyPr/>
    <a:lstStyle/>
    <a:p>
      <a:pPr>
        <a:defRPr sz="1600">
          <a:latin typeface="+mn-lt"/>
          <a:ea typeface="Tahoma" pitchFamily="34" charset="0"/>
          <a:cs typeface="Tahoma" pitchFamily="34" charset="0"/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62" y="0"/>
            <a:ext cx="3078513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8513" cy="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62" y="9722392"/>
            <a:ext cx="3078513" cy="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79143C9F-76C1-4A35-AD7A-5F38EC20C6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3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62" y="0"/>
            <a:ext cx="3078513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2015"/>
            <a:ext cx="5208261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8513" cy="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62" y="9722392"/>
            <a:ext cx="3078513" cy="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133E4FFA-B833-4A43-91C7-564D9E8C4E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Alueen väestö vuonna 2016 oli 29 573 henkeä.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69F2-E2E4-244D-B3DA-40154EC55DB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09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Alueen väestö vuonna 2016 oli 29573 henkeä.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E4FFA-B833-4A43-91C7-564D9E8C4E23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79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Alueen väestö vuonna 2016 oli 29573 henkeä. </a:t>
            </a:r>
          </a:p>
          <a:p>
            <a:r>
              <a:rPr lang="fi-FI" dirty="0"/>
              <a:t>Ennusteen mukaan väestön määrä kasvaa  32707 henkeen vuoteen 2026 mennessä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02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               2016             2026</a:t>
            </a:r>
          </a:p>
          <a:p>
            <a:r>
              <a:rPr lang="fi-FI" dirty="0"/>
              <a:t>0-6v:      2701             2726 </a:t>
            </a:r>
          </a:p>
          <a:p>
            <a:r>
              <a:rPr lang="fi-FI" dirty="0"/>
              <a:t>7-12v:    2463             2352</a:t>
            </a:r>
          </a:p>
          <a:p>
            <a:r>
              <a:rPr lang="fi-FI" dirty="0"/>
              <a:t>13-15:   1145              1273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E4FFA-B833-4A43-91C7-564D9E8C4E23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7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                2016                      2026</a:t>
            </a:r>
          </a:p>
          <a:p>
            <a:r>
              <a:rPr lang="fi-FI" dirty="0"/>
              <a:t>16-64v:  19481                    20875</a:t>
            </a:r>
          </a:p>
          <a:p>
            <a:r>
              <a:rPr lang="fi-FI" dirty="0"/>
              <a:t>65+v:      3783                      5481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67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69F2-E2E4-244D-B3DA-40154EC55DB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26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0005" indent="-29615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4623" indent="-236924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8473" indent="-236924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32321" indent="-236924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6171" indent="-2369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80021" indent="-2369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53870" indent="-2369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7720" indent="-2369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1049D2-9A34-42D9-BF51-ED625DFEE8B6}" type="slidenum">
              <a:rPr lang="fi-FI" sz="800">
                <a:latin typeface="Arial" pitchFamily="34" charset="0"/>
              </a:rPr>
              <a:pPr/>
              <a:t>12</a:t>
            </a:fld>
            <a:endParaRPr lang="fi-FI" sz="8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21275" cy="38417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0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9C752D-AD08-4AB7-92C9-82E45F73AB33}" type="slidenum">
              <a:rPr lang="fi-FI" sz="800">
                <a:latin typeface="Arial" pitchFamily="34" charset="0"/>
              </a:rPr>
              <a:pPr/>
              <a:t>13</a:t>
            </a:fld>
            <a:endParaRPr lang="fi-FI" sz="80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21275" cy="38401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dirty="0">
                <a:latin typeface="Arial" pitchFamily="34" charset="0"/>
              </a:rPr>
              <a:t>2605 asuntoa vuosina 2016-2025</a:t>
            </a:r>
          </a:p>
        </p:txBody>
      </p:sp>
    </p:spTree>
    <p:extLst>
      <p:ext uri="{BB962C8B-B14F-4D97-AF65-F5344CB8AC3E}">
        <p14:creationId xmlns:p14="http://schemas.microsoft.com/office/powerpoint/2010/main" val="341613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E4FFA-B833-4A43-91C7-564D9E8C4E23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21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41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6863"/>
            <a:ext cx="14049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703885"/>
            <a:ext cx="7772400" cy="1347416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0513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634C-1D73-4500-9441-552367FA2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743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0"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4273-E700-4FB9-AFAA-92B507C80FD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90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3610-4307-480D-B2E9-AF8BE3379C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33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FFB7-8FA3-4BCF-98BA-056B0B8F36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63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C822-1FF4-4354-8135-E831D880C5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90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6863"/>
            <a:ext cx="14049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685800" y="2703885"/>
            <a:ext cx="7772400" cy="1347416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rgbClr val="418FDE"/>
                </a:solidFill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71600" y="40513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18FDE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21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uora yhdysviiva 3"/>
          <p:cNvCxnSpPr/>
          <p:nvPr/>
        </p:nvCxnSpPr>
        <p:spPr>
          <a:xfrm>
            <a:off x="469900" y="6356350"/>
            <a:ext cx="82296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4B5B8-B0BB-4571-999C-4E59B21FEA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26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69900" y="6356350"/>
            <a:ext cx="82296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4ECE-387E-4B73-8EA5-DB59AC554B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70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valo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4356100"/>
            <a:ext cx="9144000" cy="25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990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uora yhdysviiva 3"/>
          <p:cNvCxnSpPr/>
          <p:nvPr/>
        </p:nvCxnSpPr>
        <p:spPr>
          <a:xfrm>
            <a:off x="469900" y="5797550"/>
            <a:ext cx="82296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3124200" y="6127750"/>
            <a:ext cx="2895600" cy="365125"/>
          </a:xfrm>
        </p:spPr>
        <p:txBody>
          <a:bodyPr/>
          <a:lstStyle>
            <a:lvl1pPr>
              <a:defRPr>
                <a:solidFill>
                  <a:srgbClr val="474A4C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2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32AB-8EB3-4DF0-A40D-8D447C0516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71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086-7681-478A-8A3E-F2E141F356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9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29C5-A1BA-4FFD-AB47-286E69B625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2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74A4C"/>
                </a:solidFill>
                <a:latin typeface="GTWalsheimRegular"/>
                <a:cs typeface="GTWalsheimRegular"/>
              </a:defRPr>
            </a:lvl1pPr>
          </a:lstStyle>
          <a:p>
            <a:pPr>
              <a:defRPr/>
            </a:pPr>
            <a:r>
              <a:rPr lang="fi-FI"/>
              <a:t>Vantaan kaupunki, Tomi Henriksson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74A4C"/>
                </a:solidFill>
                <a:latin typeface="GTWalsheimRegular"/>
                <a:cs typeface="GTWalsheimRegular"/>
              </a:defRPr>
            </a:lvl1pPr>
          </a:lstStyle>
          <a:p>
            <a:pPr>
              <a:defRPr/>
            </a:pPr>
            <a:fld id="{05721342-407D-496C-BD51-6FB1A9E8B6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581A45-3173-477E-8667-88CFCC78E36B}" type="datetimeFigureOut">
              <a:rPr lang="fi-FI"/>
              <a:pPr>
                <a:defRPr/>
              </a:pPr>
              <a:t>25.1.2017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18FD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18FDE"/>
          </a:solidFill>
          <a:latin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120D"/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D120D"/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D120D"/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D120D"/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0D120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85800" y="2055948"/>
            <a:ext cx="7772400" cy="1470025"/>
          </a:xfrm>
        </p:spPr>
        <p:txBody>
          <a:bodyPr/>
          <a:lstStyle/>
          <a:p>
            <a:r>
              <a:rPr lang="fi-FI" sz="4800" dirty="0"/>
              <a:t>Kehittyvä Korso!</a:t>
            </a:r>
            <a:endParaRPr lang="fi-FI" sz="4800" dirty="0">
              <a:solidFill>
                <a:srgbClr val="F9E51E"/>
              </a:solidFill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371600" y="3770956"/>
            <a:ext cx="6487706" cy="2082528"/>
          </a:xfrm>
        </p:spPr>
        <p:txBody>
          <a:bodyPr>
            <a:noAutofit/>
          </a:bodyPr>
          <a:lstStyle/>
          <a:p>
            <a:r>
              <a:rPr lang="fi-FI" sz="1800" dirty="0"/>
              <a:t> </a:t>
            </a:r>
          </a:p>
          <a:p>
            <a:r>
              <a:rPr lang="fi-FI" dirty="0"/>
              <a:t>24.1.2017</a:t>
            </a:r>
          </a:p>
          <a:p>
            <a:r>
              <a:rPr lang="fi-FI" dirty="0"/>
              <a:t>elinkeinojohtaja</a:t>
            </a:r>
          </a:p>
          <a:p>
            <a:r>
              <a:rPr lang="fi-FI" dirty="0"/>
              <a:t>José Valanta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0934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</p:spTree>
    <p:extLst>
      <p:ext uri="{BB962C8B-B14F-4D97-AF65-F5344CB8AC3E}">
        <p14:creationId xmlns:p14="http://schemas.microsoft.com/office/powerpoint/2010/main" val="304123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Korson suuralueelle valmistuneet asunnot asunnon talotyypin mukaan 2000-2015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Lähde: Facta kuntarekisteri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DEBA40-2C36-624E-A7A6-5182531A084B}" type="slidenum">
              <a:rPr lang="fi-FI" smtClean="0"/>
              <a:t>11</a:t>
            </a:fld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037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1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76671"/>
            <a:ext cx="8713093" cy="6365225"/>
          </a:xfrm>
          <a:prstGeom prst="rect">
            <a:avLst/>
          </a:prstGeom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27384"/>
            <a:ext cx="8229600" cy="719138"/>
          </a:xfrm>
        </p:spPr>
        <p:txBody>
          <a:bodyPr/>
          <a:lstStyle/>
          <a:p>
            <a:r>
              <a:rPr lang="fi-FI" sz="3200" dirty="0">
                <a:solidFill>
                  <a:srgbClr val="418FDE"/>
                </a:solidFill>
                <a:latin typeface="Calibri" pitchFamily="34" charset="0"/>
                <a:cs typeface="Calibri" pitchFamily="34" charset="0"/>
              </a:rPr>
              <a:t>Vantaalla rakennetaan ratojen varteen</a:t>
            </a:r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7516813" y="915988"/>
            <a:ext cx="1447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200">
                <a:solidFill>
                  <a:schemeClr val="bg1"/>
                </a:solidFill>
                <a:latin typeface="Tahoma" pitchFamily="34" charset="0"/>
              </a:rPr>
              <a:t>2014: 208 098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fi-FI" sz="1200">
                <a:solidFill>
                  <a:schemeClr val="bg1"/>
                </a:solidFill>
                <a:latin typeface="Tahoma" pitchFamily="34" charset="0"/>
              </a:rPr>
              <a:t>2024: 232 040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347864" y="476672"/>
            <a:ext cx="316835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i-FI" sz="1400" b="1" dirty="0">
                <a:solidFill>
                  <a:srgbClr val="333333"/>
                </a:solidFill>
                <a:latin typeface="+mn-lt"/>
              </a:rPr>
              <a:t>Koko Vantaa:</a:t>
            </a:r>
          </a:p>
          <a:p>
            <a:pPr>
              <a:lnSpc>
                <a:spcPts val="1500"/>
              </a:lnSpc>
            </a:pPr>
            <a:r>
              <a:rPr lang="fi-FI" sz="1200" b="1" dirty="0">
                <a:solidFill>
                  <a:srgbClr val="333333"/>
                </a:solidFill>
                <a:latin typeface="+mn-lt"/>
              </a:rPr>
              <a:t>Valmistuneet asunnot: 1.1.-31.12.2016:</a:t>
            </a:r>
          </a:p>
          <a:p>
            <a:pPr>
              <a:lnSpc>
                <a:spcPts val="1500"/>
              </a:lnSpc>
            </a:pPr>
            <a:r>
              <a:rPr lang="fi-FI" sz="1400" b="1" dirty="0">
                <a:solidFill>
                  <a:srgbClr val="418FDE"/>
                </a:solidFill>
                <a:latin typeface="+mn-lt"/>
              </a:rPr>
              <a:t>2 864 (kerrostalot: 2 475)</a:t>
            </a:r>
            <a:endParaRPr lang="fi-FI" sz="1000" b="1" dirty="0">
              <a:solidFill>
                <a:srgbClr val="418FDE"/>
              </a:solidFill>
              <a:latin typeface="+mn-lt"/>
            </a:endParaRPr>
          </a:p>
          <a:p>
            <a:pPr>
              <a:lnSpc>
                <a:spcPts val="1500"/>
              </a:lnSpc>
            </a:pPr>
            <a:r>
              <a:rPr lang="fi-FI" sz="1200" b="1" dirty="0">
                <a:solidFill>
                  <a:srgbClr val="333333"/>
                </a:solidFill>
                <a:latin typeface="+mn-lt"/>
              </a:rPr>
              <a:t>Rakenteilla olevat asunnot 11.1.2017:</a:t>
            </a:r>
          </a:p>
          <a:p>
            <a:pPr>
              <a:lnSpc>
                <a:spcPts val="1500"/>
              </a:lnSpc>
            </a:pPr>
            <a:r>
              <a:rPr lang="fi-FI" sz="1400" b="1" dirty="0">
                <a:solidFill>
                  <a:srgbClr val="418FDE"/>
                </a:solidFill>
                <a:latin typeface="+mn-lt"/>
              </a:rPr>
              <a:t>n. 5 300  (kerrostalot: 4 500)</a:t>
            </a:r>
          </a:p>
          <a:p>
            <a:pPr>
              <a:lnSpc>
                <a:spcPts val="1500"/>
              </a:lnSpc>
            </a:pPr>
            <a:r>
              <a:rPr lang="fi-FI" sz="1200" b="1" dirty="0">
                <a:solidFill>
                  <a:srgbClr val="333333"/>
                </a:solidFill>
                <a:latin typeface="+mn-lt"/>
              </a:rPr>
              <a:t>Myönnetyt rakennusluvat 1.1.-31.12.2016:</a:t>
            </a:r>
          </a:p>
          <a:p>
            <a:pPr>
              <a:lnSpc>
                <a:spcPts val="1500"/>
              </a:lnSpc>
            </a:pPr>
            <a:r>
              <a:rPr lang="fi-FI" sz="1400" b="1" dirty="0">
                <a:solidFill>
                  <a:srgbClr val="418FDE"/>
                </a:solidFill>
                <a:latin typeface="+mn-lt"/>
              </a:rPr>
              <a:t>n. 5 500 (kerrostalot: 5 000)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084168" y="548680"/>
            <a:ext cx="2952328" cy="9396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r>
              <a:rPr lang="fi-FI" sz="1300" b="1" dirty="0">
                <a:solidFill>
                  <a:srgbClr val="418FDE"/>
                </a:solidFill>
                <a:latin typeface="+mn-lt"/>
              </a:rPr>
              <a:t>Asuntorakentaminen 1 km juna-asemasta</a:t>
            </a:r>
          </a:p>
          <a:p>
            <a:pPr>
              <a:lnSpc>
                <a:spcPts val="1300"/>
              </a:lnSpc>
            </a:pPr>
            <a:r>
              <a:rPr lang="fi-FI" sz="1200" b="1" dirty="0">
                <a:solidFill>
                  <a:srgbClr val="333333"/>
                </a:solidFill>
                <a:latin typeface="+mn-lt"/>
              </a:rPr>
              <a:t>Valmistuneet asunnot 1/2006 - 8/2016</a:t>
            </a:r>
          </a:p>
          <a:p>
            <a:pPr>
              <a:lnSpc>
                <a:spcPts val="1300"/>
              </a:lnSpc>
            </a:pPr>
            <a:r>
              <a:rPr lang="fi-FI" sz="1200" b="1" dirty="0">
                <a:solidFill>
                  <a:srgbClr val="418FDE"/>
                </a:solidFill>
                <a:latin typeface="+mn-lt"/>
              </a:rPr>
              <a:t>noin 7 700</a:t>
            </a:r>
          </a:p>
          <a:p>
            <a:pPr>
              <a:lnSpc>
                <a:spcPts val="1300"/>
              </a:lnSpc>
            </a:pPr>
            <a:r>
              <a:rPr lang="fi-FI" sz="1200" b="1" dirty="0">
                <a:solidFill>
                  <a:srgbClr val="333333"/>
                </a:solidFill>
                <a:latin typeface="+mn-lt"/>
              </a:rPr>
              <a:t>Rakenteilla olevat asunnot 8/2016</a:t>
            </a:r>
          </a:p>
          <a:p>
            <a:pPr>
              <a:lnSpc>
                <a:spcPts val="1300"/>
              </a:lnSpc>
            </a:pPr>
            <a:r>
              <a:rPr lang="fi-FI" sz="1200" b="1" dirty="0">
                <a:solidFill>
                  <a:srgbClr val="418FDE"/>
                </a:solidFill>
                <a:latin typeface="+mn-lt"/>
              </a:rPr>
              <a:t>noin 3 300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0" b="24724"/>
          <a:stretch/>
        </p:blipFill>
        <p:spPr>
          <a:xfrm>
            <a:off x="251519" y="681262"/>
            <a:ext cx="1373121" cy="1614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740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2975"/>
            <a:ext cx="8643283" cy="6320401"/>
          </a:xfrm>
          <a:prstGeom prst="rect">
            <a:avLst/>
          </a:prstGeom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153494" y="0"/>
            <a:ext cx="9077325" cy="588283"/>
          </a:xfrm>
        </p:spPr>
        <p:txBody>
          <a:bodyPr/>
          <a:lstStyle/>
          <a:p>
            <a:r>
              <a:rPr lang="fi-FI" sz="3000" dirty="0">
                <a:solidFill>
                  <a:srgbClr val="418FDE"/>
                </a:solidFill>
                <a:latin typeface="Calibri" pitchFamily="34" charset="0"/>
                <a:cs typeface="Calibri" pitchFamily="34" charset="0"/>
              </a:rPr>
              <a:t>Merkittävät uudet asuntoalueet: Korso (2016-2025)</a:t>
            </a:r>
          </a:p>
        </p:txBody>
      </p:sp>
      <p:pic>
        <p:nvPicPr>
          <p:cNvPr id="32773" name="Picture 6" descr="C:\Siirto\ARE10_asukasluku_poh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2157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7620000" y="914400"/>
            <a:ext cx="12192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200" dirty="0">
                <a:solidFill>
                  <a:schemeClr val="bg1"/>
                </a:solidFill>
                <a:latin typeface="Tahoma" pitchFamily="34" charset="0"/>
              </a:rPr>
              <a:t>2016: 29 573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fi-FI" sz="1200" dirty="0">
                <a:solidFill>
                  <a:schemeClr val="bg1"/>
                </a:solidFill>
                <a:latin typeface="Tahoma" pitchFamily="34" charset="0"/>
              </a:rPr>
              <a:t>2026: 32 707</a:t>
            </a:r>
          </a:p>
        </p:txBody>
      </p:sp>
      <p:grpSp>
        <p:nvGrpSpPr>
          <p:cNvPr id="7" name="Ryhmä 6"/>
          <p:cNvGrpSpPr/>
          <p:nvPr/>
        </p:nvGrpSpPr>
        <p:grpSpPr>
          <a:xfrm>
            <a:off x="126716" y="1844824"/>
            <a:ext cx="4002372" cy="4623138"/>
            <a:chOff x="126716" y="1844824"/>
            <a:chExt cx="4002372" cy="4623138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395288" y="4827588"/>
              <a:ext cx="3733800" cy="164037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Pyöristetty suorakulmio 9"/>
            <p:cNvSpPr/>
            <p:nvPr/>
          </p:nvSpPr>
          <p:spPr>
            <a:xfrm>
              <a:off x="1013553" y="4362451"/>
              <a:ext cx="1287306" cy="28833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2 605 </a:t>
              </a:r>
              <a:r>
                <a:rPr lang="fi-FI" sz="1400" dirty="0">
                  <a:solidFill>
                    <a:schemeClr val="bg1"/>
                  </a:solidFill>
                </a:rPr>
                <a:t>asuntoa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25625" r="4259" b="12320"/>
            <a:stretch/>
          </p:blipFill>
          <p:spPr bwMode="auto">
            <a:xfrm>
              <a:off x="126716" y="4509120"/>
              <a:ext cx="4002372" cy="195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7" t="5443" r="40211" b="12666"/>
            <a:stretch/>
          </p:blipFill>
          <p:spPr bwMode="auto">
            <a:xfrm>
              <a:off x="539552" y="1844824"/>
              <a:ext cx="2252353" cy="2520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8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Keskustan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260280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i-FI" dirty="0"/>
              <a:t>Korson alueen kehityssuunnitelmat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12568"/>
          </a:xfrm>
        </p:spPr>
        <p:txBody>
          <a:bodyPr/>
          <a:lstStyle/>
          <a:p>
            <a:r>
              <a:rPr lang="fi-FI" dirty="0"/>
              <a:t>Korson keskustasta pyritään luomaan toimiva, viihtyisä ja turvallinen. </a:t>
            </a:r>
          </a:p>
          <a:p>
            <a:r>
              <a:rPr lang="fi-FI" dirty="0"/>
              <a:t>Matalien liiketilojen paikalle kaavaillaan kerrostaloasumista, jossa liiketiloja on kivijaloissa. </a:t>
            </a:r>
          </a:p>
          <a:p>
            <a:r>
              <a:rPr lang="fi-FI" dirty="0"/>
              <a:t>Osa vanhoista liiketiloista säilyy, jolloin keskustassa säilyy hieno kerroksellisuus. </a:t>
            </a:r>
          </a:p>
          <a:p>
            <a:r>
              <a:rPr lang="fi-FI" dirty="0"/>
              <a:t>Suunnitelmissa on myös uuden pysäköintilaitoksen, bussiterminaalin ja 16-kerroksisen tornitalon rakentaminen. </a:t>
            </a:r>
          </a:p>
          <a:p>
            <a:r>
              <a:rPr lang="fi-FI" dirty="0"/>
              <a:t>Radanvarren seutua kehitetään ennen kaikkea työpaikka-alueena ja myös Mikkolan yritysaluetta voidaan täydentää.</a:t>
            </a:r>
          </a:p>
          <a:p>
            <a:r>
              <a:rPr lang="fi-FI" dirty="0"/>
              <a:t>Leppäkorpeen </a:t>
            </a:r>
            <a:r>
              <a:rPr lang="fi-FI" dirty="0" err="1"/>
              <a:t>Oljemarkin</a:t>
            </a:r>
            <a:r>
              <a:rPr lang="fi-FI" dirty="0"/>
              <a:t> alueelle kaavoitetaan lisää pientalotontteja ja Nikinmäessä on rakentumassa Keski-Nikinmäen asuinalue.</a:t>
            </a:r>
          </a:p>
        </p:txBody>
      </p:sp>
    </p:spTree>
    <p:extLst>
      <p:ext uri="{BB962C8B-B14F-4D97-AF65-F5344CB8AC3E}">
        <p14:creationId xmlns:p14="http://schemas.microsoft.com/office/powerpoint/2010/main" val="333711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fi-FI" dirty="0" err="1"/>
              <a:t>Korsontorni</a:t>
            </a:r>
            <a:r>
              <a:rPr lang="fi-FI" dirty="0"/>
              <a:t> rakenteilla (XVI krs)</a:t>
            </a:r>
            <a:r>
              <a:rPr lang="fi-FI" b="0" dirty="0"/>
              <a:t>, Lujatalo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7425"/>
          <a:stretch/>
        </p:blipFill>
        <p:spPr bwMode="auto">
          <a:xfrm>
            <a:off x="23410" y="2872549"/>
            <a:ext cx="4624868" cy="397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asunnot vantaa kivist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9" y="2881433"/>
            <a:ext cx="3380873" cy="39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67544" y="1118223"/>
            <a:ext cx="48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Asunto Oy Vantaan Astrum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18 kerrosta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Rakenteilla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Valmistuu keväällä 2018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Pysäköintitalo peruskorjattu</a:t>
            </a:r>
          </a:p>
        </p:txBody>
      </p:sp>
      <p:sp>
        <p:nvSpPr>
          <p:cNvPr id="7" name="Ellipsi 6"/>
          <p:cNvSpPr/>
          <p:nvPr/>
        </p:nvSpPr>
        <p:spPr>
          <a:xfrm>
            <a:off x="1260467" y="2881433"/>
            <a:ext cx="1296144" cy="1791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2335844" y="3777368"/>
            <a:ext cx="1296144" cy="10834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9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4000" dirty="0" err="1"/>
              <a:t>Korsotalo</a:t>
            </a:r>
            <a:r>
              <a:rPr lang="fi-FI" dirty="0"/>
              <a:t> asemakaavamuutos vireillä</a:t>
            </a:r>
            <a:r>
              <a:rPr lang="fi-FI" b="0" dirty="0"/>
              <a:t>, Lujatalo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5675" r="9951" b="10463"/>
          <a:stretch/>
        </p:blipFill>
        <p:spPr bwMode="auto">
          <a:xfrm>
            <a:off x="4008602" y="2987752"/>
            <a:ext cx="5135397" cy="35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85887" y="1196752"/>
            <a:ext cx="61904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Kaksi kerrostaloa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Korsotalon tilalle toinen ja toinen Korsontien toiselle puolelle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Asemakaavoitus meneillään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Kaava voimassa keväällä 2018.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prstClr val="black"/>
                </a:solidFill>
                <a:latin typeface="Calibri"/>
              </a:rPr>
              <a:t>Rakentamisen aloitus 2018-2019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5" y="2996952"/>
            <a:ext cx="39258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i 8"/>
          <p:cNvSpPr/>
          <p:nvPr/>
        </p:nvSpPr>
        <p:spPr>
          <a:xfrm>
            <a:off x="0" y="5229200"/>
            <a:ext cx="1115616" cy="108346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Korson ydinkeskusta, </a:t>
            </a:r>
            <a:r>
              <a:rPr lang="fi-FI" b="0" dirty="0"/>
              <a:t>YIT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/>
              <a:t>Asuntoja ja kivijalkakauppoja</a:t>
            </a:r>
          </a:p>
          <a:p>
            <a:r>
              <a:rPr lang="fi-FI" sz="3600" dirty="0"/>
              <a:t>Urpiaisentie oikaistaan ja bussiterminaali aseman viereen</a:t>
            </a:r>
          </a:p>
          <a:p>
            <a:r>
              <a:rPr lang="fi-FI" sz="3600" dirty="0"/>
              <a:t>Pysäköintilaitos Urpiaisentien varteen</a:t>
            </a:r>
          </a:p>
          <a:p>
            <a:r>
              <a:rPr lang="fi-FI" sz="3600" dirty="0"/>
              <a:t>Kaupungin lisäksi useita maanomistajia – hidastaa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37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519" r="17013" b="6285"/>
          <a:stretch/>
        </p:blipFill>
        <p:spPr bwMode="auto">
          <a:xfrm>
            <a:off x="25829" y="2473469"/>
            <a:ext cx="5796136" cy="438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9601" y="240348"/>
            <a:ext cx="38476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333333"/>
                </a:solidFill>
                <a:latin typeface="+mn-lt"/>
              </a:rPr>
              <a:t>Keskustan kaavoitus</a:t>
            </a:r>
          </a:p>
          <a:p>
            <a:r>
              <a:rPr lang="fi-FI" sz="2000" b="1" dirty="0">
                <a:solidFill>
                  <a:srgbClr val="333333"/>
                </a:solidFill>
                <a:latin typeface="+mn-lt"/>
              </a:rPr>
              <a:t>Alkaa 2018</a:t>
            </a:r>
          </a:p>
          <a:p>
            <a:endParaRPr lang="fi-FI" sz="2000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+mn-lt"/>
              </a:rPr>
              <a:t>Uusia kerrostaloja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+mn-lt"/>
              </a:rPr>
              <a:t>Uusi keskusta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+mn-lt"/>
              </a:rPr>
              <a:t>Linja-auto-asema radan varteen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+mn-lt"/>
              </a:rPr>
              <a:t>Urpiaisentietä siirretään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91" y="0"/>
            <a:ext cx="525731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</a:t>
            </a:r>
          </a:p>
        </p:txBody>
      </p:sp>
    </p:spTree>
    <p:extLst>
      <p:ext uri="{BB962C8B-B14F-4D97-AF65-F5344CB8AC3E}">
        <p14:creationId xmlns:p14="http://schemas.microsoft.com/office/powerpoint/2010/main" val="150418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i-FI" dirty="0"/>
              <a:t>Korson ydinkeskusta,  </a:t>
            </a:r>
            <a:r>
              <a:rPr lang="fi-FI" sz="2800" b="0" dirty="0"/>
              <a:t>YIT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416824" cy="52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0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Ankkapuiston vesistöjen ruoppaaminen ja siltojen uudistaminen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4 sillan uudistaminen sekä ruoppaustyöt ovat suunnitelmien mukaan valmiina kesällä 2018. </a:t>
            </a:r>
          </a:p>
          <a:p>
            <a:r>
              <a:rPr lang="fi-FI" sz="2000" dirty="0"/>
              <a:t>Osittain samanaikaisesti puistossa jatketaan yleissuunnitelman toteuttamista, joka sisältää muun muassa istutusten, kalustuksen, </a:t>
            </a:r>
            <a:r>
              <a:rPr lang="fi-FI" sz="2000" dirty="0" err="1"/>
              <a:t>reitistön</a:t>
            </a:r>
            <a:r>
              <a:rPr lang="fi-FI" sz="2000" dirty="0"/>
              <a:t> sekä valaistuksen uusimista. </a:t>
            </a:r>
          </a:p>
          <a:p>
            <a:r>
              <a:rPr lang="fi-FI" sz="2000" dirty="0"/>
              <a:t>Ruoppaukselle ja uusille silloille on saatu vesilain mukainen lupa Etelä‐Suomen aluehallintovirastosta.</a:t>
            </a:r>
          </a:p>
          <a:p>
            <a:endParaRPr lang="fi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01" y="1556792"/>
            <a:ext cx="471474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7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Palveluverkko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Kunnalliset palvelut</a:t>
            </a:r>
          </a:p>
        </p:txBody>
      </p:sp>
    </p:spTree>
    <p:extLst>
      <p:ext uri="{BB962C8B-B14F-4D97-AF65-F5344CB8AC3E}">
        <p14:creationId xmlns:p14="http://schemas.microsoft.com/office/powerpoint/2010/main" val="100051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/>
              <a:t>Sosiaali- ja terveystoimi - </a:t>
            </a:r>
            <a:r>
              <a:rPr lang="fi-FI" dirty="0" err="1"/>
              <a:t>nykypavelut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025352"/>
            <a:ext cx="8424936" cy="5832648"/>
          </a:xfrm>
        </p:spPr>
        <p:txBody>
          <a:bodyPr/>
          <a:lstStyle/>
          <a:p>
            <a:r>
              <a:rPr lang="fi-FI" sz="1800" dirty="0"/>
              <a:t>Korson terveysasema, Naalipolku 6; </a:t>
            </a:r>
          </a:p>
          <a:p>
            <a:pPr lvl="1"/>
            <a:r>
              <a:rPr lang="fi-FI" sz="1800" dirty="0"/>
              <a:t>terveysaseman vastaanotot, äitiys- ja lasten neuvola sekä  vanhusten kotihoito</a:t>
            </a:r>
          </a:p>
          <a:p>
            <a:r>
              <a:rPr lang="fi-FI" sz="1800" dirty="0"/>
              <a:t>Mikkolan </a:t>
            </a:r>
            <a:r>
              <a:rPr lang="fi-FI" sz="1800" dirty="0" err="1"/>
              <a:t>äitys-</a:t>
            </a:r>
            <a:r>
              <a:rPr lang="fi-FI" sz="1800" dirty="0"/>
              <a:t> ja lastenneuvola, Lyyranpolku 2,  </a:t>
            </a:r>
          </a:p>
          <a:p>
            <a:r>
              <a:rPr lang="fi-FI" sz="1800" dirty="0"/>
              <a:t>Korson vanhustenkeskus, Metsotie 23</a:t>
            </a:r>
          </a:p>
          <a:p>
            <a:r>
              <a:rPr lang="fi-FI" sz="1800" dirty="0"/>
              <a:t>Metsotien palvelutalo (VAV) Metsotie 25</a:t>
            </a:r>
          </a:p>
          <a:p>
            <a:r>
              <a:rPr lang="fi-FI" sz="1800" dirty="0"/>
              <a:t>Viertolan vastaanottokoti/Harjula, Korsontie 52</a:t>
            </a:r>
          </a:p>
          <a:p>
            <a:r>
              <a:rPr lang="fi-FI" sz="1800" dirty="0"/>
              <a:t>Pyykujan ja Näätäkujan asumisyksiköt - pitkäaikaisasunnottomuusohjelma</a:t>
            </a:r>
          </a:p>
          <a:p>
            <a:r>
              <a:rPr lang="fi-FI" sz="1800" dirty="0"/>
              <a:t>Korson hammashoitola,  Maakotkantie 10</a:t>
            </a:r>
          </a:p>
          <a:p>
            <a:r>
              <a:rPr lang="fi-FI" sz="1800" dirty="0"/>
              <a:t>Koulujen hammashoitolat: Korson koulu, Mikkolan koulu, Leppäkorven koulu</a:t>
            </a:r>
          </a:p>
          <a:p>
            <a:r>
              <a:rPr lang="fi-FI" sz="1800" dirty="0"/>
              <a:t>Korson terveysasemalla  0 -kerroksessa liikuntatoimen ja </a:t>
            </a:r>
            <a:r>
              <a:rPr lang="fi-FI" sz="1800" dirty="0" err="1"/>
              <a:t>sosterin</a:t>
            </a:r>
            <a:r>
              <a:rPr lang="fi-FI" sz="1800" dirty="0"/>
              <a:t> yhteinen </a:t>
            </a:r>
            <a:r>
              <a:rPr lang="fi-FI" sz="1800" dirty="0" err="1"/>
              <a:t>Woimanurkka</a:t>
            </a:r>
            <a:endParaRPr lang="fi-FI" sz="1800" dirty="0"/>
          </a:p>
          <a:p>
            <a:r>
              <a:rPr lang="fi-FI" sz="1800" dirty="0"/>
              <a:t>Korson koulu, Mikkolan koulu ,Vierumäen koulu ja Ruusuvuoren koulu: terveydenhoitajan, koulupsykologin ja –kuraattorin palvelut (ei päivittäin, vaan liikkuvat kouluilta toiseen)</a:t>
            </a:r>
          </a:p>
          <a:p>
            <a:pPr marL="0" indent="0">
              <a:buNone/>
            </a:pPr>
            <a:r>
              <a:rPr lang="fi-FI" sz="2000" b="1" dirty="0" err="1">
                <a:solidFill>
                  <a:srgbClr val="0066CC"/>
                </a:solidFill>
              </a:rPr>
              <a:t>Sote</a:t>
            </a:r>
            <a:r>
              <a:rPr lang="fi-FI" sz="2000" b="1" dirty="0">
                <a:solidFill>
                  <a:srgbClr val="0066CC"/>
                </a:solidFill>
              </a:rPr>
              <a:t>-ja maakuntauudistuksessa vastuu näiden palvelujen järjestämisestä siirtyy maakunnalle 1.1.2019</a:t>
            </a:r>
          </a:p>
        </p:txBody>
      </p:sp>
    </p:spTree>
    <p:extLst>
      <p:ext uri="{BB962C8B-B14F-4D97-AF65-F5344CB8AC3E}">
        <p14:creationId xmlns:p14="http://schemas.microsoft.com/office/powerpoint/2010/main" val="31256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143000"/>
          </a:xfrm>
        </p:spPr>
        <p:txBody>
          <a:bodyPr>
            <a:noAutofit/>
          </a:bodyPr>
          <a:lstStyle/>
          <a:p>
            <a:r>
              <a:rPr lang="fi-FI" dirty="0"/>
              <a:t>Sivistystoimi</a:t>
            </a:r>
            <a:r>
              <a:rPr lang="fi-FI" sz="3000" dirty="0"/>
              <a:t/>
            </a:r>
            <a:br>
              <a:rPr lang="fi-FI" sz="3000" dirty="0"/>
            </a:b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24604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Vantaan päiväkoti- ja koulukiinteistöjen investointitarpeiden ja aikataulun tarkastelu  laadittiin konsulttityönä 2015 (</a:t>
            </a:r>
            <a:r>
              <a:rPr lang="fi-FI" sz="2000" dirty="0" err="1"/>
              <a:t>Boost</a:t>
            </a:r>
            <a:r>
              <a:rPr lang="fi-FI" sz="2000" dirty="0"/>
              <a:t> Brothers).</a:t>
            </a:r>
          </a:p>
          <a:p>
            <a:pPr marL="0" indent="0">
              <a:buNone/>
            </a:pPr>
            <a:endParaRPr lang="fi-FI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33333"/>
                </a:solidFill>
              </a:rPr>
              <a:t>Projektissa analysoitiin Korson päiväkoti- ja koulukiinteistöjen kunto, tulevat peruskorjaustarpeet ajoituksineen sekä tunnistettiin ja analysoitiin eri vaihtoehtoja investointipäätöksenteon tueksi. </a:t>
            </a:r>
          </a:p>
          <a:p>
            <a:endParaRPr lang="fi-FI" sz="2000" dirty="0">
              <a:solidFill>
                <a:srgbClr val="333333"/>
              </a:solidFill>
            </a:endParaRPr>
          </a:p>
          <a:p>
            <a:pPr marL="285750" indent="-285750"/>
            <a:r>
              <a:rPr lang="fi-FI" sz="2000" b="1" dirty="0">
                <a:solidFill>
                  <a:srgbClr val="333333"/>
                </a:solidFill>
              </a:rPr>
              <a:t>Keskeiset  johtopäätökset Korson päiväkotikiinteistöjen osalta: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33333"/>
                </a:solidFill>
              </a:rPr>
              <a:t>Leppäkorven ja </a:t>
            </a:r>
            <a:r>
              <a:rPr lang="fi-FI" sz="1800" dirty="0" err="1">
                <a:solidFill>
                  <a:srgbClr val="333333"/>
                </a:solidFill>
              </a:rPr>
              <a:t>Matarin</a:t>
            </a:r>
            <a:r>
              <a:rPr lang="fi-FI" sz="1800" dirty="0">
                <a:solidFill>
                  <a:srgbClr val="333333"/>
                </a:solidFill>
              </a:rPr>
              <a:t> päiväkodit korvataan uudisrakennuksilla, jotka voidaan sijoittaa vanhojen rakennusten tonteille</a:t>
            </a:r>
            <a:br>
              <a:rPr lang="fi-FI" sz="1800" dirty="0">
                <a:solidFill>
                  <a:srgbClr val="333333"/>
                </a:solidFill>
              </a:rPr>
            </a:br>
            <a:r>
              <a:rPr lang="fi-FI" sz="1800" dirty="0">
                <a:solidFill>
                  <a:srgbClr val="333333"/>
                </a:solidFill>
              </a:rPr>
              <a:t>* kymppitaloja </a:t>
            </a:r>
            <a:r>
              <a:rPr lang="fi-FI" sz="1800" dirty="0" err="1">
                <a:solidFill>
                  <a:srgbClr val="333333"/>
                </a:solidFill>
              </a:rPr>
              <a:t>Matari</a:t>
            </a:r>
            <a:r>
              <a:rPr lang="fi-FI" sz="1800" dirty="0">
                <a:solidFill>
                  <a:srgbClr val="333333"/>
                </a:solidFill>
              </a:rPr>
              <a:t> ja Leppäkorpi ei voida todennäköisesti korjata uutta vastaaviksi. Kohteet on aikanaan rakennettu lyhyellä elinkaaritavoitteella, joka on jo nyt ylitetty.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33333"/>
                </a:solidFill>
              </a:rPr>
              <a:t>Peruskorjausten ajoitusta on syytä harkita pienimmän kysynnän vuosille 2020-vuoden ympärille, mikä mahdollistaa väistötilojen tarpeen minimoinnin</a:t>
            </a:r>
          </a:p>
          <a:p>
            <a:pPr marL="285750" indent="-285750"/>
            <a:endParaRPr lang="fi-FI" sz="17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77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692696"/>
            <a:ext cx="8435280" cy="56886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Keskeiset  johtopäätökset Korson koulukiinteistöjen osalta: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Korson koulun tulevaisuudelle on tunnistettiin kolme vaihtoehtoa, joista parhaillaan ollaan laatimassa tarveselvitystä (valmistuu keväällä 2017)</a:t>
            </a:r>
          </a:p>
          <a:p>
            <a:pPr marL="0" indent="0">
              <a:buNone/>
            </a:pPr>
            <a:endParaRPr lang="fi-FI" sz="2000" dirty="0"/>
          </a:p>
          <a:p>
            <a:pPr marL="514350" indent="-514350">
              <a:buFont typeface="+mj-lt"/>
              <a:buAutoNum type="arabicPeriod"/>
            </a:pPr>
            <a:r>
              <a:rPr lang="fi-FI" sz="2000" b="1" dirty="0"/>
              <a:t>Korson koulurakennusten perusparannus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b="1" dirty="0"/>
              <a:t>Korsosta luovutaan ja rakennetaan korvaavat tilat Leppäkorpeen ja Nikinmäkeen sekä tiivistetään olemassa olevien kohteiden kapasiteettia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fi-FI" sz="1800" dirty="0"/>
              <a:t>Vaihtoehto tukee yhtenäiskouluperiaatetta sekä mahdollistaa uuden oppimisen mukaisia tilaratkaisuja peruskorjausvaihtoehtoa paremmin.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fi-FI" sz="1800" dirty="0"/>
              <a:t>Yläkoulupalveluiden saavutettavuus paranee Korson alueen radan itäpuoleisella alueella.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b="1" dirty="0"/>
              <a:t>Korson koulusta luovutaan ja rakennetaan uusi yksikkö tontille 83261 (Kauriinrinne) sekä tiivistetään olemassa olevien kohteiden kapasiteettia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fi-FI" sz="1800" dirty="0"/>
              <a:t>Vaihtoehto mahdollistaa uuden oppimisen mukaisia tilaratkaisuja peruskorjausvaihtoehtoa paremmin.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fi-FI" sz="1800" dirty="0"/>
              <a:t>Yläkoulupalveluiden saavutettavuus paranee Korson alueen radan itäpuoleisella alueella jonkin verran.</a:t>
            </a:r>
          </a:p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663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Sivistystoimi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200" b="1" dirty="0"/>
              <a:t>Taloussuunnitelmassa 2017–2020 Korson alueen päiväkotien ja koulujen palveluverkkoa koskevat hankkeet on esitetty toteutettavaksi seuraavasti:</a:t>
            </a:r>
          </a:p>
          <a:p>
            <a:pPr marL="0" indent="0">
              <a:buNone/>
            </a:pPr>
            <a:endParaRPr lang="fi-FI" sz="2200" b="1" dirty="0"/>
          </a:p>
          <a:p>
            <a:pPr marL="0" indent="0">
              <a:buNone/>
            </a:pPr>
            <a:r>
              <a:rPr lang="fi-FI" sz="2000" u="sng" dirty="0"/>
              <a:t>Valmistuminen vuonna 2021</a:t>
            </a:r>
          </a:p>
          <a:p>
            <a:r>
              <a:rPr lang="fi-FI" sz="2000" dirty="0">
                <a:latin typeface="Calibri" charset="0"/>
              </a:rPr>
              <a:t>Leppäkorven laajennus yhtenäiskouluksi (yläkoulutilat), Leppäkorven päiväkodin ns. kymppitalon korvaavat tilat ja uimahalli</a:t>
            </a:r>
          </a:p>
          <a:p>
            <a:r>
              <a:rPr lang="fi-FI" sz="2000" dirty="0"/>
              <a:t>Nikinmäen koulun laajennus (yläkoulutilat) ja nuorisotila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u="sng" dirty="0"/>
              <a:t>Valmistuminen vuonna 2025</a:t>
            </a:r>
          </a:p>
          <a:p>
            <a:r>
              <a:rPr lang="fi-FI" sz="2000" dirty="0" err="1"/>
              <a:t>Matarin</a:t>
            </a:r>
            <a:r>
              <a:rPr lang="fi-FI" sz="2000" dirty="0"/>
              <a:t> päiväkoti, </a:t>
            </a:r>
            <a:r>
              <a:rPr lang="fi-FI" sz="2000" dirty="0">
                <a:latin typeface="Calibri" charset="0"/>
              </a:rPr>
              <a:t>ns. kymppitalon korvaavat tilat </a:t>
            </a:r>
          </a:p>
          <a:p>
            <a:pPr marL="0" indent="0">
              <a:buNone/>
            </a:pPr>
            <a:endParaRPr lang="fi-FI" sz="2000" dirty="0">
              <a:latin typeface="Calibri" charset="0"/>
            </a:endParaRPr>
          </a:p>
          <a:p>
            <a:pPr marL="0" indent="0">
              <a:buNone/>
            </a:pPr>
            <a:r>
              <a:rPr lang="fi-FI" sz="2000" b="1" dirty="0">
                <a:latin typeface="Calibri" charset="0"/>
              </a:rPr>
              <a:t>Esitys perustuu</a:t>
            </a:r>
          </a:p>
          <a:p>
            <a:pPr marL="0" indent="0">
              <a:buNone/>
            </a:pPr>
            <a:r>
              <a:rPr lang="fi-FI" sz="2000" dirty="0">
                <a:latin typeface="Calibri" charset="0"/>
              </a:rPr>
              <a:t>Vantaan kaupungin viralliseen väestöennusteeseen ja vuosittaiseen palveluverkon tarkasteluun sekä </a:t>
            </a:r>
            <a:r>
              <a:rPr lang="fi-FI" sz="2000" dirty="0" err="1">
                <a:latin typeface="Calibri" charset="0"/>
              </a:rPr>
              <a:t>Boost</a:t>
            </a:r>
            <a:r>
              <a:rPr lang="fi-FI" sz="2000" dirty="0">
                <a:latin typeface="Calibri" charset="0"/>
              </a:rPr>
              <a:t> Brothers Oy:n vuonna 2015 laatimaan selvitykseen Vantaan päiväkoti- ja koulukiinteistöjen investointitarpeista ja toteutusaikataulusta.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8538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Viheralueiden suunnitteluohjelma, esitys 2017 </a:t>
            </a:r>
            <a:r>
              <a:rPr lang="fi-FI" sz="2200" dirty="0"/>
              <a:t>(teknisen lautakunnan käsittelyssä 17.1.2017)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Viheralueiden selvitykset ja ohjelmat</a:t>
            </a:r>
            <a:endParaRPr lang="fi-FI" sz="2000" dirty="0"/>
          </a:p>
          <a:p>
            <a:r>
              <a:rPr lang="fi-FI" sz="2000" dirty="0"/>
              <a:t>Vierumäen leikkipaikan kartoitus</a:t>
            </a:r>
          </a:p>
          <a:p>
            <a:pPr marL="0" indent="0">
              <a:buNone/>
            </a:pPr>
            <a:r>
              <a:rPr lang="fi-FI" sz="2000" b="1" dirty="0"/>
              <a:t>Viher- ja liikunta-alueiden yleissuunnittelu</a:t>
            </a:r>
            <a:endParaRPr lang="fi-FI" sz="2000" dirty="0"/>
          </a:p>
          <a:p>
            <a:r>
              <a:rPr lang="fi-FI" sz="2000" dirty="0"/>
              <a:t>Metsopuiston yleissuunnitelma</a:t>
            </a:r>
          </a:p>
          <a:p>
            <a:r>
              <a:rPr lang="fi-FI" sz="2000" dirty="0"/>
              <a:t>Tussinkosken </a:t>
            </a:r>
            <a:r>
              <a:rPr lang="fi-FI" sz="2000" dirty="0" err="1"/>
              <a:t>reitistön</a:t>
            </a:r>
            <a:r>
              <a:rPr lang="fi-FI" sz="2000" dirty="0"/>
              <a:t> yleissuunnitelma</a:t>
            </a:r>
          </a:p>
          <a:p>
            <a:pPr marL="0" indent="0">
              <a:buNone/>
            </a:pPr>
            <a:r>
              <a:rPr lang="fi-FI" sz="2000" b="1" dirty="0"/>
              <a:t>Viheralueiden toteutussuunnittelu</a:t>
            </a:r>
          </a:p>
          <a:p>
            <a:r>
              <a:rPr lang="fi-FI" sz="2000" dirty="0"/>
              <a:t>Kiertotähdenpuiston p-alue ja graffitiseinä</a:t>
            </a:r>
          </a:p>
          <a:p>
            <a:r>
              <a:rPr lang="fi-FI" sz="2000" dirty="0"/>
              <a:t>Korson ankkapuisto (valaistus, toiminnot, oleskelualueet, istutukset)</a:t>
            </a:r>
          </a:p>
          <a:p>
            <a:pPr marL="0" indent="0">
              <a:buNone/>
            </a:pPr>
            <a:r>
              <a:rPr lang="fi-FI" sz="2000" b="1" dirty="0"/>
              <a:t>Reittien toteutussuunnittelu</a:t>
            </a:r>
          </a:p>
          <a:p>
            <a:r>
              <a:rPr lang="fi-FI" sz="2000" dirty="0"/>
              <a:t>Elmon </a:t>
            </a:r>
            <a:r>
              <a:rPr lang="fi-FI" sz="2000" dirty="0" err="1"/>
              <a:t>reitistö</a:t>
            </a:r>
            <a:endParaRPr lang="fi-FI" sz="2000" dirty="0"/>
          </a:p>
          <a:p>
            <a:r>
              <a:rPr lang="fi-FI" sz="2000" dirty="0" err="1"/>
              <a:t>Matarin</a:t>
            </a:r>
            <a:r>
              <a:rPr lang="fi-FI" sz="2000" dirty="0"/>
              <a:t> silta ja reitit</a:t>
            </a:r>
          </a:p>
          <a:p>
            <a:pPr marL="0" indent="0">
              <a:buNone/>
            </a:pPr>
            <a:r>
              <a:rPr lang="fi-FI" sz="2000" b="1" dirty="0"/>
              <a:t>Virkistys- ja luonnonsuojelualueiden toteutussuunnittelu</a:t>
            </a:r>
          </a:p>
          <a:p>
            <a:r>
              <a:rPr lang="fi-FI" sz="2000" dirty="0"/>
              <a:t>Tussinkosken ilmoitustaulut</a:t>
            </a:r>
          </a:p>
        </p:txBody>
      </p:sp>
    </p:spTree>
    <p:extLst>
      <p:ext uri="{BB962C8B-B14F-4D97-AF65-F5344CB8AC3E}">
        <p14:creationId xmlns:p14="http://schemas.microsoft.com/office/powerpoint/2010/main" val="340393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Väestö Korson suuralueen kaupunginosissa 1.1.2016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524328" y="6309320"/>
            <a:ext cx="1197496" cy="437133"/>
          </a:xfrm>
        </p:spPr>
        <p:txBody>
          <a:bodyPr/>
          <a:lstStyle/>
          <a:p>
            <a:r>
              <a:rPr lang="fi-FI"/>
              <a:t>Lähde: Tilastokeskus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3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Vieraskielisen väestön osuus väkiluvusta Korson suuralueen kaupunginosissa 1.1.2016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r>
              <a:rPr lang="fi-FI"/>
              <a:t>Lähde: Tilastokeskus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90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Väestön ikärakenne Vantaalla ja Korson suuralueella 1.1.2016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Tilastokeskus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8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Kokonaisnettomuutto Vantaalle ja Korson suuralueelle vuosina 2000-2015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380312" y="6356350"/>
            <a:ext cx="1306488" cy="365125"/>
          </a:xfrm>
        </p:spPr>
        <p:txBody>
          <a:bodyPr/>
          <a:lstStyle/>
          <a:p>
            <a:r>
              <a:rPr lang="fi-FI"/>
              <a:t>Lähde: Tilastokeskus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297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65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63830" cy="1573741"/>
          </a:xfrm>
        </p:spPr>
        <p:txBody>
          <a:bodyPr>
            <a:normAutofit/>
          </a:bodyPr>
          <a:lstStyle/>
          <a:p>
            <a:r>
              <a:rPr lang="fi-FI" dirty="0"/>
              <a:t>Väestöennuste: Korson suuralueen väestö 2005-2026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89D-C953-410A-BEAC-558A1F3A0421}" type="datetime1">
              <a:rPr lang="fi-FI" smtClean="0"/>
              <a:t>25.1.2017</a:t>
            </a:fld>
            <a:endParaRPr lang="fi-FI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12768" cy="4837768"/>
          </a:xfrm>
        </p:spPr>
      </p:pic>
      <p:sp>
        <p:nvSpPr>
          <p:cNvPr id="3" name="Tekstiruutu 2"/>
          <p:cNvSpPr txBox="1"/>
          <p:nvPr/>
        </p:nvSpPr>
        <p:spPr>
          <a:xfrm>
            <a:off x="6444208" y="6474241"/>
            <a:ext cx="2334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333333"/>
                </a:solidFill>
                <a:latin typeface="+mn-lt"/>
              </a:rPr>
              <a:t>Lähde: Tilastokeskus ja Vantaan kaupunki</a:t>
            </a:r>
          </a:p>
        </p:txBody>
      </p:sp>
    </p:spTree>
    <p:extLst>
      <p:ext uri="{BB962C8B-B14F-4D97-AF65-F5344CB8AC3E}">
        <p14:creationId xmlns:p14="http://schemas.microsoft.com/office/powerpoint/2010/main" val="203469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Väestöennuste: Korson suuralueen päivähoito- ja kouluikäiset 2005-2025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89D-C953-410A-BEAC-558A1F3A0421}" type="datetime1">
              <a:rPr lang="fi-FI" smtClean="0"/>
              <a:t>25.1.2017</a:t>
            </a:fld>
            <a:endParaRPr lang="fi-FI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984776" cy="4888162"/>
          </a:xfrm>
        </p:spPr>
      </p:pic>
      <p:sp>
        <p:nvSpPr>
          <p:cNvPr id="7" name="Tekstiruutu 6"/>
          <p:cNvSpPr txBox="1"/>
          <p:nvPr/>
        </p:nvSpPr>
        <p:spPr>
          <a:xfrm>
            <a:off x="6372200" y="6503529"/>
            <a:ext cx="2334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333333"/>
                </a:solidFill>
                <a:latin typeface="+mn-lt"/>
              </a:rPr>
              <a:t>Lähde: Tilastokeskus ja Vantaan kaupunki</a:t>
            </a:r>
          </a:p>
        </p:txBody>
      </p:sp>
    </p:spTree>
    <p:extLst>
      <p:ext uri="{BB962C8B-B14F-4D97-AF65-F5344CB8AC3E}">
        <p14:creationId xmlns:p14="http://schemas.microsoft.com/office/powerpoint/2010/main" val="113798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fi-FI" dirty="0"/>
              <a:t>Väestöennuste: Korson suuralueen työ- ja eläkeikäiset 2005-2025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89D-C953-410A-BEAC-558A1F3A0421}" type="datetime1">
              <a:rPr lang="fi-FI" smtClean="0"/>
              <a:t>25.1.2017</a:t>
            </a:fld>
            <a:endParaRPr lang="fi-FI"/>
          </a:p>
        </p:txBody>
      </p:sp>
      <p:pic>
        <p:nvPicPr>
          <p:cNvPr id="9" name="Sisällön paikkamerkki 8" descr="SGPlot1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484784"/>
            <a:ext cx="6912768" cy="4837766"/>
          </a:xfrm>
        </p:spPr>
      </p:pic>
      <p:sp>
        <p:nvSpPr>
          <p:cNvPr id="7" name="Tekstiruutu 6"/>
          <p:cNvSpPr txBox="1"/>
          <p:nvPr/>
        </p:nvSpPr>
        <p:spPr>
          <a:xfrm>
            <a:off x="6372200" y="6409709"/>
            <a:ext cx="2334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333333"/>
                </a:solidFill>
                <a:latin typeface="+mn-lt"/>
              </a:rPr>
              <a:t>Lähde: Tilastokeskus ja Vantaan kaupunki</a:t>
            </a:r>
          </a:p>
        </p:txBody>
      </p:sp>
    </p:spTree>
    <p:extLst>
      <p:ext uri="{BB962C8B-B14F-4D97-AF65-F5344CB8AC3E}">
        <p14:creationId xmlns:p14="http://schemas.microsoft.com/office/powerpoint/2010/main" val="628195203"/>
      </p:ext>
    </p:extLst>
  </p:cSld>
  <p:clrMapOvr>
    <a:masterClrMapping/>
  </p:clrMapOvr>
</p:sld>
</file>

<file path=ppt/theme/theme1.xml><?xml version="1.0" encoding="utf-8"?>
<a:theme xmlns:a="http://schemas.openxmlformats.org/drawingml/2006/main" name="91161_Vantaa_kaupunki_PPT_2015[1]">
  <a:themeElements>
    <a:clrScheme name="Vantaan kaupunki">
      <a:dk1>
        <a:srgbClr val="B634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C:\data\worddata\mallit\Office2000\Vantaa\Suomenkieliset\Väri Turkoosi.pot</Template>
  <TotalTime>9073</TotalTime>
  <Words>800</Words>
  <Application>Microsoft Office PowerPoint</Application>
  <PresentationFormat>Näytössä katseltava diaesitys (4:3)</PresentationFormat>
  <Paragraphs>173</Paragraphs>
  <Slides>27</Slides>
  <Notes>9</Notes>
  <HiddenSlides>2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4" baseType="lpstr">
      <vt:lpstr>Arial</vt:lpstr>
      <vt:lpstr>Calibri</vt:lpstr>
      <vt:lpstr>GTWalsheimRegular</vt:lpstr>
      <vt:lpstr>Tahoma</vt:lpstr>
      <vt:lpstr>Times New Roman</vt:lpstr>
      <vt:lpstr>Wingdings</vt:lpstr>
      <vt:lpstr>91161_Vantaa_kaupunki_PPT_2015[1]</vt:lpstr>
      <vt:lpstr>Kehittyvä Korso!</vt:lpstr>
      <vt:lpstr>Väestö</vt:lpstr>
      <vt:lpstr>Väestö Korson suuralueen kaupunginosissa 1.1.2016</vt:lpstr>
      <vt:lpstr>Vieraskielisen väestön osuus väkiluvusta Korson suuralueen kaupunginosissa 1.1.2016</vt:lpstr>
      <vt:lpstr>Väestön ikärakenne Vantaalla ja Korson suuralueella 1.1.2016</vt:lpstr>
      <vt:lpstr>Kokonaisnettomuutto Vantaalle ja Korson suuralueelle vuosina 2000-2015</vt:lpstr>
      <vt:lpstr>Väestöennuste: Korson suuralueen väestö 2005-2026</vt:lpstr>
      <vt:lpstr>Väestöennuste: Korson suuralueen päivähoito- ja kouluikäiset 2005-2025</vt:lpstr>
      <vt:lpstr>Väestöennuste: Korson suuralueen työ- ja eläkeikäiset 2005-2025</vt:lpstr>
      <vt:lpstr>Rakentaminen</vt:lpstr>
      <vt:lpstr>Korson suuralueelle valmistuneet asunnot asunnon talotyypin mukaan 2000-2015</vt:lpstr>
      <vt:lpstr>Vantaalla rakennetaan ratojen varteen</vt:lpstr>
      <vt:lpstr>Merkittävät uudet asuntoalueet: Korso (2016-2025)</vt:lpstr>
      <vt:lpstr>Keskustan kehittäminen</vt:lpstr>
      <vt:lpstr>Korson alueen kehityssuunnitelmat</vt:lpstr>
      <vt:lpstr>Korsontorni rakenteilla (XVI krs), Lujatalo</vt:lpstr>
      <vt:lpstr>Korsotalo asemakaavamuutos vireillä, Lujatalo</vt:lpstr>
      <vt:lpstr>Korson ydinkeskusta, YIT</vt:lpstr>
      <vt:lpstr>PowerPoint-esitys</vt:lpstr>
      <vt:lpstr>Korson ydinkeskusta,  YIT</vt:lpstr>
      <vt:lpstr>Ankkapuiston vesistöjen ruoppaaminen ja siltojen uudistaminen</vt:lpstr>
      <vt:lpstr>Palveluverkko</vt:lpstr>
      <vt:lpstr>Sosiaali- ja terveystoimi - nykypavelut</vt:lpstr>
      <vt:lpstr>Sivistystoimi </vt:lpstr>
      <vt:lpstr>PowerPoint-esitys</vt:lpstr>
      <vt:lpstr>Sivistystoimi</vt:lpstr>
      <vt:lpstr>Viheralueiden suunnitteluohjelma, esitys 2017 (teknisen lautakunnan käsittelyssä 17.1.2017)</vt:lpstr>
    </vt:vector>
  </TitlesOfParts>
  <Company>Vantaan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Maankäytön toteuttamisohjelma:  asuminen ja palvelut   Maankäytön laajennettu johtoryhmä</dc:title>
  <dc:creator>tomi.henriksson</dc:creator>
  <cp:lastModifiedBy>Jouko Koskinen</cp:lastModifiedBy>
  <cp:revision>260</cp:revision>
  <cp:lastPrinted>2015-09-25T04:40:06Z</cp:lastPrinted>
  <dcterms:created xsi:type="dcterms:W3CDTF">2009-02-19T13:50:29Z</dcterms:created>
  <dcterms:modified xsi:type="dcterms:W3CDTF">2017-01-25T06:19:15Z</dcterms:modified>
</cp:coreProperties>
</file>